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8" r:id="rId8"/>
    <p:sldId id="267" r:id="rId9"/>
    <p:sldId id="269" r:id="rId10"/>
    <p:sldId id="258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2C107-7137-4A58-9A8E-08A427E6CB5A}" v="6" dt="2021-02-04T10:37:30.583"/>
    <p1510:client id="{031FAA24-7D99-7E15-86C3-D2F7F71DDCDB}" v="32" dt="2021-02-04T13:20:21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>
      <p:cViewPr varScale="1">
        <p:scale>
          <a:sx n="121" d="100"/>
          <a:sy n="121" d="100"/>
        </p:scale>
        <p:origin x="20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04.02.21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04.02.21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04.02.21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04.02.21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04.02.21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04.02.21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04.02.21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04.02.21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04.02.21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04.02.21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04.02.21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04.02.21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bâtiment, extérieur, cité, eau&#10;&#10;Description générée automatiquement">
            <a:extLst>
              <a:ext uri="{FF2B5EF4-FFF2-40B4-BE49-F238E27FC236}">
                <a16:creationId xmlns:a16="http://schemas.microsoft.com/office/drawing/2014/main" id="{BFA997A7-5D76-40AA-A674-11DE21EC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9062" r="20049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 err="1">
                <a:solidFill>
                  <a:srgbClr val="FFFFFF"/>
                </a:solidFill>
                <a:latin typeface="Broadway"/>
                <a:cs typeface="Calibri Light"/>
              </a:rPr>
              <a:t>Gotham</a:t>
            </a:r>
            <a:endParaRPr lang="de-DE">
              <a:solidFill>
                <a:srgbClr val="FFFFFF"/>
              </a:solidFill>
              <a:latin typeface="Broadway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de-DE" sz="2000">
                <a:ea typeface="+mn-lt"/>
                <a:cs typeface="+mn-lt"/>
              </a:rPr>
              <a:t>Phase 3  - After </a:t>
            </a:r>
            <a:r>
              <a:rPr lang="de-DE" sz="2000" err="1">
                <a:ea typeface="+mn-lt"/>
                <a:cs typeface="+mn-lt"/>
              </a:rPr>
              <a:t>changes</a:t>
            </a:r>
            <a:endParaRPr lang="de-DE" sz="2000">
              <a:ea typeface="+mn-lt"/>
              <a:cs typeface="+mn-lt"/>
            </a:endParaRPr>
          </a:p>
          <a:p>
            <a:r>
              <a:rPr lang="de-DE" sz="2000">
                <a:ea typeface="+mn-lt"/>
                <a:cs typeface="+mn-lt"/>
              </a:rPr>
              <a:t>T-DIT-700 MSc2020</a:t>
            </a:r>
            <a:endParaRPr lang="fr-FR"/>
          </a:p>
          <a:p>
            <a:br>
              <a:rPr lang="en-US" sz="2000"/>
            </a:b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72033-89BE-40D5-8C65-FCDD17A8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79166" y="6284464"/>
            <a:ext cx="4848045" cy="437011"/>
          </a:xfrm>
        </p:spPr>
        <p:txBody>
          <a:bodyPr/>
          <a:lstStyle/>
          <a:p>
            <a:r>
              <a:rPr lang="fr-FR">
                <a:cs typeface="Calibri"/>
              </a:rPr>
              <a:t>Pierre </a:t>
            </a:r>
            <a:r>
              <a:rPr lang="fr-FR" err="1">
                <a:cs typeface="Calibri"/>
              </a:rPr>
              <a:t>Soubieille</a:t>
            </a:r>
            <a:r>
              <a:rPr lang="fr-FR">
                <a:cs typeface="Calibri"/>
              </a:rPr>
              <a:t> – Reyane </a:t>
            </a:r>
            <a:r>
              <a:rPr lang="fr-FR" err="1">
                <a:cs typeface="Calibri"/>
              </a:rPr>
              <a:t>Remache</a:t>
            </a:r>
            <a:r>
              <a:rPr lang="fr-FR">
                <a:cs typeface="Calibri"/>
              </a:rPr>
              <a:t> – Vincent </a:t>
            </a:r>
            <a:r>
              <a:rPr lang="fr-FR" err="1">
                <a:cs typeface="Calibri"/>
              </a:rPr>
              <a:t>Baudelet</a:t>
            </a:r>
            <a:r>
              <a:rPr lang="fr-FR">
                <a:cs typeface="Calibri"/>
              </a:rPr>
              <a:t> – Manuel </a:t>
            </a:r>
            <a:r>
              <a:rPr lang="fr-FR" err="1">
                <a:cs typeface="Calibri"/>
              </a:rPr>
              <a:t>Konrath</a:t>
            </a:r>
            <a:endParaRPr lang="fr-FR" err="1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E16796-4CBC-4164-9962-6AB073BF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</a:t>
            </a:fld>
            <a:endParaRPr lang="fr-FR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DC9B9B08-B696-4C6C-8A7B-BBBB8D29BFFE}"/>
              </a:ext>
            </a:extLst>
          </p:cNvPr>
          <p:cNvSpPr txBox="1">
            <a:spLocks/>
          </p:cNvSpPr>
          <p:nvPr/>
        </p:nvSpPr>
        <p:spPr>
          <a:xfrm>
            <a:off x="-1286773" y="6321845"/>
            <a:ext cx="4848045" cy="437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cs typeface="Calibri"/>
              </a:rPr>
              <a:t>Gotham T-DIT-700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extérieur, cité, rue, plein&#10;&#10;Description générée automatiquement">
            <a:extLst>
              <a:ext uri="{FF2B5EF4-FFF2-40B4-BE49-F238E27FC236}">
                <a16:creationId xmlns:a16="http://schemas.microsoft.com/office/drawing/2014/main" id="{CBA2E558-DECE-4FF6-86D4-BCA1B3FF3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2651323-93A4-467D-92A5-2A3A99338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189" y="1151117"/>
            <a:ext cx="11415622" cy="290051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  <a:latin typeface="Broadway"/>
                <a:cs typeface="Calibri Light"/>
              </a:rPr>
              <a:t>Thank you for listening</a:t>
            </a:r>
            <a:endParaRPr lang="fr-FR">
              <a:latin typeface="Broadway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475FED-4015-4719-AB31-8C23EBFD6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solidFill>
                  <a:srgbClr val="FFFFFF"/>
                </a:solidFill>
                <a:cs typeface="Calibri"/>
              </a:rPr>
              <a:t>Do </a:t>
            </a:r>
            <a:r>
              <a:rPr lang="fr-FR" err="1">
                <a:solidFill>
                  <a:srgbClr val="FFFFFF"/>
                </a:solidFill>
                <a:cs typeface="Calibri"/>
              </a:rPr>
              <a:t>you</a:t>
            </a:r>
            <a:r>
              <a:rPr lang="fr-FR">
                <a:solidFill>
                  <a:srgbClr val="FFFFFF"/>
                </a:solidFill>
                <a:cs typeface="Calibri"/>
              </a:rPr>
              <a:t> have questions ? 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CD9411-F744-41BC-A19C-9491F366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sz="1000">
                <a:solidFill>
                  <a:srgbClr val="FFFFFF"/>
                </a:solidFill>
              </a:rPr>
              <a:t>Pierre Soubieille – Reyane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45C675-5C66-4B17-9C99-FE9E9FAA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49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extérieur, bâtiment, camion, grand&#10;&#10;Description générée automatiquement">
            <a:extLst>
              <a:ext uri="{FF2B5EF4-FFF2-40B4-BE49-F238E27FC236}">
                <a16:creationId xmlns:a16="http://schemas.microsoft.com/office/drawing/2014/main" id="{B639EA80-6DA8-4DB1-A88E-95D8A5688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06" r="21705" b="3148"/>
          <a:stretch/>
        </p:blipFill>
        <p:spPr>
          <a:xfrm>
            <a:off x="3537865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D1B5F7-B3C4-4239-8220-E71DDBC3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cs typeface="Calibri Light"/>
              </a:rPr>
              <a:t>Summary</a:t>
            </a:r>
            <a:br>
              <a:rPr lang="en-US" sz="4800">
                <a:cs typeface="Calibri Light"/>
              </a:rPr>
            </a:br>
            <a:r>
              <a:rPr lang="en-US" sz="1400">
                <a:cs typeface="Calibri Light"/>
              </a:rPr>
              <a:t>1. Introduction</a:t>
            </a:r>
            <a:br>
              <a:rPr lang="en-US" sz="1400">
                <a:cs typeface="Calibri Light"/>
              </a:rPr>
            </a:br>
            <a:r>
              <a:rPr lang="en-US" sz="1400">
                <a:cs typeface="Calibri Light"/>
              </a:rPr>
              <a:t>2. Remainder of change</a:t>
            </a:r>
            <a:br>
              <a:rPr lang="en-US" sz="1400">
                <a:cs typeface="Calibri Light"/>
              </a:rPr>
            </a:br>
            <a:r>
              <a:rPr lang="en-US" sz="1400">
                <a:cs typeface="Calibri Light"/>
              </a:rPr>
              <a:t>3. Identify metrics</a:t>
            </a:r>
            <a:br>
              <a:rPr lang="en-US" sz="1400">
                <a:cs typeface="Calibri Light"/>
              </a:rPr>
            </a:br>
            <a:r>
              <a:rPr lang="en-US" sz="1400">
                <a:cs typeface="Calibri Light"/>
              </a:rPr>
              <a:t>4. Get feedback</a:t>
            </a:r>
            <a:br>
              <a:rPr lang="en-US"/>
            </a:br>
            <a:r>
              <a:rPr lang="en-US" sz="1400">
                <a:cs typeface="Calibri Light"/>
              </a:rPr>
              <a:t>5. Action plans</a:t>
            </a:r>
            <a:br>
              <a:rPr lang="en-US" sz="1400">
                <a:cs typeface="Calibri Light"/>
              </a:rPr>
            </a:br>
            <a:r>
              <a:rPr lang="en-US" sz="1400">
                <a:cs typeface="Calibri Light"/>
              </a:rPr>
              <a:t>6. Celebrate success</a:t>
            </a:r>
            <a:br>
              <a:rPr lang="en-US" sz="1400">
                <a:cs typeface="Calibri Light"/>
              </a:rPr>
            </a:br>
            <a:r>
              <a:rPr lang="en-US" sz="1400">
                <a:cs typeface="Calibri Light"/>
              </a:rPr>
              <a:t>7. Conclusion </a:t>
            </a:r>
            <a:endParaRPr lang="en-US" sz="4800">
              <a:cs typeface="Calibri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266AE8-EFA7-47EC-A788-8A292D4F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1491" y="6298841"/>
            <a:ext cx="3700413" cy="4801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Pierre </a:t>
            </a:r>
            <a:r>
              <a:rPr lang="en-US" sz="900" kern="120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Soubieille</a:t>
            </a:r>
            <a:r>
              <a:rPr lang="en-US" sz="9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– </a:t>
            </a:r>
            <a:r>
              <a:rPr lang="en-US" sz="900">
                <a:solidFill>
                  <a:schemeClr val="tx1"/>
                </a:solidFill>
                <a:latin typeface="Calibri" panose="020F0502020204030204"/>
              </a:rPr>
              <a:t>Reyane</a:t>
            </a:r>
            <a:r>
              <a:rPr lang="en-US" sz="9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Remache – Vincent </a:t>
            </a:r>
            <a:r>
              <a:rPr lang="en-US" sz="900" kern="120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Baudelet</a:t>
            </a:r>
            <a:r>
              <a:rPr lang="en-US" sz="9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0895C5-98C6-416A-AC3B-F81DBF37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95862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bâtiment, extérieur, rue, assis&#10;&#10;Description générée automatiquement">
            <a:extLst>
              <a:ext uri="{FF2B5EF4-FFF2-40B4-BE49-F238E27FC236}">
                <a16:creationId xmlns:a16="http://schemas.microsoft.com/office/drawing/2014/main" id="{9B4E973D-8987-4603-97F2-8779BC8A4B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3EC88F-C195-4D01-AB2E-8630D9813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  <a:cs typeface="Calibri Light"/>
              </a:rPr>
              <a:t>Introduction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40139E-9631-4FBA-A6C9-E8B1E9F2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fr-FR">
                <a:ea typeface="+mn-lt"/>
                <a:cs typeface="+mn-lt"/>
              </a:rPr>
              <a:t>The city hall has </a:t>
            </a:r>
            <a:r>
              <a:rPr lang="fr-FR" err="1">
                <a:ea typeface="+mn-lt"/>
                <a:cs typeface="+mn-lt"/>
              </a:rPr>
              <a:t>decided</a:t>
            </a:r>
            <a:r>
              <a:rPr lang="fr-FR">
                <a:ea typeface="+mn-lt"/>
                <a:cs typeface="+mn-lt"/>
              </a:rPr>
              <a:t> to </a:t>
            </a:r>
            <a:r>
              <a:rPr lang="fr-FR" err="1">
                <a:ea typeface="+mn-lt"/>
                <a:cs typeface="+mn-lt"/>
              </a:rPr>
              <a:t>implement</a:t>
            </a:r>
            <a:r>
              <a:rPr lang="fr-FR">
                <a:ea typeface="+mn-lt"/>
                <a:cs typeface="+mn-lt"/>
              </a:rPr>
              <a:t> a </a:t>
            </a:r>
            <a:r>
              <a:rPr lang="fr-FR" err="1">
                <a:ea typeface="+mn-lt"/>
                <a:cs typeface="+mn-lt"/>
              </a:rPr>
              <a:t>vast</a:t>
            </a:r>
            <a:r>
              <a:rPr lang="fr-FR">
                <a:ea typeface="+mn-lt"/>
                <a:cs typeface="+mn-lt"/>
              </a:rPr>
              <a:t> change plan in </a:t>
            </a:r>
            <a:r>
              <a:rPr lang="fr-FR" err="1">
                <a:ea typeface="+mn-lt"/>
                <a:cs typeface="+mn-lt"/>
              </a:rPr>
              <a:t>order</a:t>
            </a:r>
            <a:r>
              <a:rPr lang="fr-FR">
                <a:ea typeface="+mn-lt"/>
                <a:cs typeface="+mn-lt"/>
              </a:rPr>
              <a:t> to </a:t>
            </a:r>
            <a:r>
              <a:rPr lang="fr-FR" err="1">
                <a:ea typeface="+mn-lt"/>
                <a:cs typeface="+mn-lt"/>
              </a:rPr>
              <a:t>renew</a:t>
            </a:r>
            <a:r>
              <a:rPr lang="fr-FR">
                <a:ea typeface="+mn-lt"/>
                <a:cs typeface="+mn-lt"/>
              </a:rPr>
              <a:t> and </a:t>
            </a:r>
            <a:r>
              <a:rPr lang="fr-FR" err="1">
                <a:ea typeface="+mn-lt"/>
                <a:cs typeface="+mn-lt"/>
              </a:rPr>
              <a:t>reorganize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its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garbage</a:t>
            </a:r>
            <a:r>
              <a:rPr lang="fr-FR">
                <a:ea typeface="+mn-lt"/>
                <a:cs typeface="+mn-lt"/>
              </a:rPr>
              <a:t> collection system.</a:t>
            </a:r>
          </a:p>
          <a:p>
            <a:r>
              <a:rPr lang="fr-FR">
                <a:ea typeface="+mn-lt"/>
                <a:cs typeface="+mn-lt"/>
              </a:rPr>
              <a:t>This </a:t>
            </a:r>
            <a:r>
              <a:rPr lang="fr-FR" err="1">
                <a:ea typeface="+mn-lt"/>
                <a:cs typeface="+mn-lt"/>
              </a:rPr>
              <a:t>implementation</a:t>
            </a:r>
            <a:r>
              <a:rPr lang="fr-FR">
                <a:ea typeface="+mn-lt"/>
                <a:cs typeface="+mn-lt"/>
              </a:rPr>
              <a:t> plan </a:t>
            </a:r>
            <a:r>
              <a:rPr lang="fr-FR" err="1">
                <a:ea typeface="+mn-lt"/>
                <a:cs typeface="+mn-lt"/>
              </a:rPr>
              <a:t>is</a:t>
            </a:r>
            <a:r>
              <a:rPr lang="fr-FR">
                <a:ea typeface="+mn-lt"/>
                <a:cs typeface="+mn-lt"/>
              </a:rPr>
              <a:t> about to </a:t>
            </a:r>
            <a:r>
              <a:rPr lang="fr-FR" err="1">
                <a:ea typeface="+mn-lt"/>
                <a:cs typeface="+mn-lt"/>
              </a:rPr>
              <a:t>be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finalized</a:t>
            </a:r>
            <a:endParaRPr lang="fr-FR">
              <a:ea typeface="+mn-lt"/>
              <a:cs typeface="+mn-lt"/>
            </a:endParaRPr>
          </a:p>
          <a:p>
            <a:r>
              <a:rPr lang="fr-FR">
                <a:ea typeface="+mn-lt"/>
                <a:cs typeface="+mn-lt"/>
              </a:rPr>
              <a:t>How to </a:t>
            </a:r>
            <a:r>
              <a:rPr lang="fr-FR" err="1">
                <a:ea typeface="+mn-lt"/>
                <a:cs typeface="+mn-lt"/>
              </a:rPr>
              <a:t>reinforcing</a:t>
            </a:r>
            <a:r>
              <a:rPr lang="fr-FR">
                <a:ea typeface="+mn-lt"/>
                <a:cs typeface="+mn-lt"/>
              </a:rPr>
              <a:t> changes ? 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96F8F24-C123-47B8-BB41-17CDC6AD7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sz="1000">
                <a:solidFill>
                  <a:srgbClr val="FFFFFF"/>
                </a:solidFill>
              </a:rPr>
              <a:t>Pierre </a:t>
            </a:r>
            <a:r>
              <a:rPr lang="de-DE" sz="1000" err="1">
                <a:solidFill>
                  <a:srgbClr val="FFFFFF"/>
                </a:solidFill>
              </a:rPr>
              <a:t>Soubieille</a:t>
            </a:r>
            <a:r>
              <a:rPr lang="de-DE" sz="1000">
                <a:solidFill>
                  <a:srgbClr val="FFFFFF"/>
                </a:solidFill>
              </a:rPr>
              <a:t> – Reyane </a:t>
            </a:r>
            <a:r>
              <a:rPr lang="de-DE" sz="1000" err="1">
                <a:solidFill>
                  <a:srgbClr val="FFFFFF"/>
                </a:solidFill>
              </a:rPr>
              <a:t>Remache</a:t>
            </a:r>
            <a:r>
              <a:rPr lang="de-DE" sz="1000">
                <a:solidFill>
                  <a:srgbClr val="FFFFFF"/>
                </a:solidFill>
              </a:rPr>
              <a:t> – Vincent </a:t>
            </a:r>
            <a:r>
              <a:rPr lang="de-DE" sz="1000" err="1">
                <a:solidFill>
                  <a:srgbClr val="FFFFFF"/>
                </a:solidFill>
              </a:rPr>
              <a:t>Baudelet</a:t>
            </a:r>
            <a:r>
              <a:rPr lang="de-DE" sz="1000">
                <a:solidFill>
                  <a:srgbClr val="FFFFFF"/>
                </a:solidFill>
              </a:rPr>
              <a:t>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BC6711-9E44-45CC-8D99-88835EC4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560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69" y="-127768"/>
            <a:ext cx="9977886" cy="17071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/>
            </a:br>
            <a:r>
              <a:rPr lang="en-US" sz="5300">
                <a:ea typeface="+mj-lt"/>
                <a:cs typeface="+mj-lt"/>
              </a:rPr>
              <a:t>Reminder of changes decided by the town hall</a:t>
            </a:r>
            <a:endParaRPr lang="fr-FR" sz="530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</a:t>
            </a:r>
            <a:r>
              <a:rPr lang="en-US" sz="1000" kern="120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Soubieille</a:t>
            </a: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 – </a:t>
            </a:r>
            <a:r>
              <a:rPr lang="en-US" sz="1000">
                <a:solidFill>
                  <a:srgbClr val="FFFFFF"/>
                </a:solidFill>
                <a:latin typeface="Calibri" panose="020F0502020204030204"/>
              </a:rPr>
              <a:t>Reyane</a:t>
            </a: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 Remache – Vincent </a:t>
            </a:r>
            <a:r>
              <a:rPr lang="en-US" sz="1000" kern="120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Baudelet</a:t>
            </a: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1ABB12-E24A-401A-8269-EE3EC60308A5}"/>
              </a:ext>
            </a:extLst>
          </p:cNvPr>
          <p:cNvSpPr txBox="1"/>
          <p:nvPr/>
        </p:nvSpPr>
        <p:spPr>
          <a:xfrm>
            <a:off x="1604513" y="1805796"/>
            <a:ext cx="515859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1- Use the </a:t>
            </a:r>
            <a:r>
              <a:rPr lang="fr-FR" err="1"/>
              <a:t>working</a:t>
            </a:r>
            <a:r>
              <a:rPr lang="fr-FR"/>
              <a:t> time app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2- </a:t>
            </a:r>
            <a:r>
              <a:rPr lang="fr-FR" err="1">
                <a:cs typeface="Calibri"/>
              </a:rPr>
              <a:t>Equip</a:t>
            </a:r>
            <a:r>
              <a:rPr lang="fr-FR">
                <a:cs typeface="Calibri"/>
              </a:rPr>
              <a:t> trucks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GPS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3 – </a:t>
            </a:r>
            <a:r>
              <a:rPr lang="fr-FR" err="1">
                <a:cs typeface="Calibri"/>
              </a:rPr>
              <a:t>Equip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employees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electronic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device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4 - </a:t>
            </a:r>
            <a:r>
              <a:rPr lang="fr-FR">
                <a:ea typeface="+mn-lt"/>
                <a:cs typeface="+mn-lt"/>
              </a:rPr>
              <a:t>Use drones to check the collections and the state of </a:t>
            </a:r>
            <a:r>
              <a:rPr lang="fr-FR" err="1">
                <a:ea typeface="+mn-lt"/>
                <a:cs typeface="+mn-lt"/>
              </a:rPr>
              <a:t>cleanliness</a:t>
            </a:r>
            <a:r>
              <a:rPr lang="fr-FR">
                <a:ea typeface="+mn-lt"/>
                <a:cs typeface="+mn-lt"/>
              </a:rPr>
              <a:t> of the </a:t>
            </a:r>
            <a:r>
              <a:rPr lang="fr-FR" err="1">
                <a:ea typeface="+mn-lt"/>
                <a:cs typeface="+mn-lt"/>
              </a:rPr>
              <a:t>streets</a:t>
            </a:r>
            <a:endParaRPr lang="fr-FR" err="1">
              <a:cs typeface="Calibri"/>
            </a:endParaRPr>
          </a:p>
          <a:p>
            <a:endParaRPr lang="fr-FR">
              <a:cs typeface="Calibri"/>
            </a:endParaRP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C3922665-33D6-4FF6-8F97-8359D1272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88" y="1521304"/>
            <a:ext cx="925543" cy="92554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Image 15">
            <a:extLst>
              <a:ext uri="{FF2B5EF4-FFF2-40B4-BE49-F238E27FC236}">
                <a16:creationId xmlns:a16="http://schemas.microsoft.com/office/drawing/2014/main" id="{9AC2CB03-5C7D-4C66-A20E-96ECD16B1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65" y="2591968"/>
            <a:ext cx="960408" cy="1242743"/>
          </a:xfrm>
          <a:prstGeom prst="rect">
            <a:avLst/>
          </a:prstGeom>
        </p:spPr>
      </p:pic>
      <p:pic>
        <p:nvPicPr>
          <p:cNvPr id="17" name="Image 17">
            <a:extLst>
              <a:ext uri="{FF2B5EF4-FFF2-40B4-BE49-F238E27FC236}">
                <a16:creationId xmlns:a16="http://schemas.microsoft.com/office/drawing/2014/main" id="{0878229B-8806-47CA-8FC8-86ABA92AA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24" y="3972626"/>
            <a:ext cx="1161691" cy="1126858"/>
          </a:xfrm>
          <a:prstGeom prst="rect">
            <a:avLst/>
          </a:prstGeom>
        </p:spPr>
      </p:pic>
      <p:pic>
        <p:nvPicPr>
          <p:cNvPr id="18" name="Image 18">
            <a:extLst>
              <a:ext uri="{FF2B5EF4-FFF2-40B4-BE49-F238E27FC236}">
                <a16:creationId xmlns:a16="http://schemas.microsoft.com/office/drawing/2014/main" id="{4A8C2482-5C4E-4CAC-B2E3-CFEF95766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82" y="5019135"/>
            <a:ext cx="1362974" cy="1334220"/>
          </a:xfrm>
          <a:prstGeom prst="rect">
            <a:avLst/>
          </a:prstGeom>
        </p:spPr>
      </p:pic>
      <p:pic>
        <p:nvPicPr>
          <p:cNvPr id="19" name="Image 19">
            <a:extLst>
              <a:ext uri="{FF2B5EF4-FFF2-40B4-BE49-F238E27FC236}">
                <a16:creationId xmlns:a16="http://schemas.microsoft.com/office/drawing/2014/main" id="{9649B12C-F15C-46BA-A351-6E72A8F34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343" y="1496683"/>
            <a:ext cx="960408" cy="960408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9F798D2-A49A-4ECA-806D-2ECBD60ADD44}"/>
              </a:ext>
            </a:extLst>
          </p:cNvPr>
          <p:cNvSpPr txBox="1"/>
          <p:nvPr/>
        </p:nvSpPr>
        <p:spPr>
          <a:xfrm>
            <a:off x="6909758" y="1805796"/>
            <a:ext cx="471289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5 – Smart </a:t>
            </a:r>
            <a:r>
              <a:rPr lang="fr-FR" err="1">
                <a:cs typeface="Calibri"/>
              </a:rPr>
              <a:t>trashes</a:t>
            </a:r>
            <a:r>
              <a:rPr lang="fr-FR">
                <a:cs typeface="Calibri"/>
              </a:rPr>
              <a:t>,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sensor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6 – Public app for incident </a:t>
            </a:r>
            <a:r>
              <a:rPr lang="fr-FR" err="1">
                <a:cs typeface="Calibri"/>
              </a:rPr>
              <a:t>reporting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7 – </a:t>
            </a:r>
            <a:r>
              <a:rPr lang="fr-FR" err="1">
                <a:cs typeface="Calibri"/>
              </a:rPr>
              <a:t>Monthly</a:t>
            </a:r>
            <a:r>
              <a:rPr lang="fr-FR">
                <a:cs typeface="Calibri"/>
              </a:rPr>
              <a:t> performance </a:t>
            </a:r>
            <a:r>
              <a:rPr lang="fr-FR" err="1">
                <a:cs typeface="Calibri"/>
              </a:rPr>
              <a:t>reporting</a:t>
            </a:r>
            <a:r>
              <a:rPr lang="fr-FR">
                <a:cs typeface="Calibri"/>
              </a:rPr>
              <a:t> </a:t>
            </a:r>
            <a:endParaRPr lang="fr-FR"/>
          </a:p>
          <a:p>
            <a:endParaRPr lang="fr-FR">
              <a:cs typeface="Calibri"/>
            </a:endParaRPr>
          </a:p>
        </p:txBody>
      </p:sp>
      <p:pic>
        <p:nvPicPr>
          <p:cNvPr id="24" name="Image 24">
            <a:extLst>
              <a:ext uri="{FF2B5EF4-FFF2-40B4-BE49-F238E27FC236}">
                <a16:creationId xmlns:a16="http://schemas.microsoft.com/office/drawing/2014/main" id="{12E6F5E0-C26D-4D35-8CE5-AB9A02CFA6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815" y="2531854"/>
            <a:ext cx="1305465" cy="1305464"/>
          </a:xfrm>
          <a:prstGeom prst="rect">
            <a:avLst/>
          </a:prstGeom>
        </p:spPr>
      </p:pic>
      <p:pic>
        <p:nvPicPr>
          <p:cNvPr id="25" name="Image 25">
            <a:extLst>
              <a:ext uri="{FF2B5EF4-FFF2-40B4-BE49-F238E27FC236}">
                <a16:creationId xmlns:a16="http://schemas.microsoft.com/office/drawing/2014/main" id="{AE244216-69B2-403B-9E5D-9620EDBB1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3343" y="4070229"/>
            <a:ext cx="1017918" cy="103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91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64" r="2" b="18665"/>
          <a:stretch/>
        </p:blipFill>
        <p:spPr>
          <a:xfrm>
            <a:off x="5546558" y="-1"/>
            <a:ext cx="6645441" cy="239133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7D6C81-CEB2-2F44-95E5-331A828EF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13" b="1"/>
          <a:stretch/>
        </p:blipFill>
        <p:spPr bwMode="auto">
          <a:xfrm>
            <a:off x="5546558" y="2391337"/>
            <a:ext cx="6645441" cy="446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68" y="910431"/>
            <a:ext cx="4641631" cy="1466455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Identify metrics</a:t>
            </a: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87669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Content Placeholder 1033">
            <a:extLst>
              <a:ext uri="{FF2B5EF4-FFF2-40B4-BE49-F238E27FC236}">
                <a16:creationId xmlns:a16="http://schemas.microsoft.com/office/drawing/2014/main" id="{B3978DDF-45DF-45ED-B3C3-0163F6210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68" y="2492080"/>
            <a:ext cx="4641631" cy="3015849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Metrics allow us to have an accurate picture of the state of change</a:t>
            </a:r>
          </a:p>
          <a:p>
            <a:r>
              <a:rPr lang="en-US" sz="2000">
                <a:solidFill>
                  <a:schemeClr val="bg1"/>
                </a:solidFill>
              </a:rPr>
              <a:t>Help identify problems in the implementation</a:t>
            </a:r>
          </a:p>
          <a:p>
            <a:r>
              <a:rPr lang="en-US" sz="2000">
                <a:solidFill>
                  <a:schemeClr val="bg1"/>
                </a:solidFill>
              </a:rPr>
              <a:t>Used to verify success</a:t>
            </a:r>
          </a:p>
          <a:p>
            <a:r>
              <a:rPr lang="en-US" sz="2000">
                <a:solidFill>
                  <a:schemeClr val="bg1"/>
                </a:solidFill>
              </a:rPr>
              <a:t>Allow to have tangible data in order to make informed decisions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23083" y="6356350"/>
            <a:ext cx="3945835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Pierre </a:t>
            </a:r>
            <a:r>
              <a:rPr lang="en-US" sz="900" kern="1200" err="1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Soubieille</a:t>
            </a: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– 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</a:rPr>
              <a:t>Reyane</a:t>
            </a: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Remache – Vincent </a:t>
            </a:r>
            <a:r>
              <a:rPr lang="en-US" sz="900" kern="1200" err="1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Baudelet</a:t>
            </a: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1ABB12-E24A-401A-8269-EE3EC60308A5}"/>
              </a:ext>
            </a:extLst>
          </p:cNvPr>
          <p:cNvSpPr txBox="1"/>
          <p:nvPr/>
        </p:nvSpPr>
        <p:spPr>
          <a:xfrm>
            <a:off x="838200" y="2219785"/>
            <a:ext cx="4619621" cy="395717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7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64" r="2" b="18665"/>
          <a:stretch/>
        </p:blipFill>
        <p:spPr>
          <a:xfrm>
            <a:off x="5546558" y="-1"/>
            <a:ext cx="6645441" cy="2391331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EC127B2-DF22-1F4C-8CEA-3A3BD75E2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3" r="18013"/>
          <a:stretch/>
        </p:blipFill>
        <p:spPr bwMode="auto">
          <a:xfrm>
            <a:off x="5546558" y="2391337"/>
            <a:ext cx="6645441" cy="446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68" y="910431"/>
            <a:ext cx="4641631" cy="1466455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Get feedback</a:t>
            </a:r>
            <a:endParaRPr lang="en-US">
              <a:solidFill>
                <a:schemeClr val="bg1"/>
              </a:solidFill>
              <a:cs typeface="Calibri Light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87669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575E0484-FD4A-4C46-9E76-BB9C56AAB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68" y="2492080"/>
            <a:ext cx="4641631" cy="372774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>
                <a:solidFill>
                  <a:schemeClr val="bg1"/>
                </a:solidFill>
              </a:rPr>
              <a:t>Important to know the feeling of the people affected by change : </a:t>
            </a:r>
          </a:p>
          <a:p>
            <a:pPr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In order to develop corrective action plans and achieve success</a:t>
            </a:r>
          </a:p>
          <a:p>
            <a:pPr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To implement actions that strengthen the adoption to change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>
              <a:solidFill>
                <a:schemeClr val="bg1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000">
                <a:solidFill>
                  <a:schemeClr val="bg1"/>
                </a:solidFill>
              </a:rPr>
              <a:t>We use the ADKAR form template to collect individual feedback, it covers all areas affected by a change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23083" y="6356350"/>
            <a:ext cx="3945835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Pierre </a:t>
            </a:r>
            <a:r>
              <a:rPr lang="en-US" sz="900" kern="12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Soubieille</a:t>
            </a: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 – 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Reyane</a:t>
            </a: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 Remache – Vincent </a:t>
            </a:r>
            <a:r>
              <a:rPr lang="en-US" sz="900" kern="12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Baudelet</a:t>
            </a: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85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64" r="2" b="18665"/>
          <a:stretch/>
        </p:blipFill>
        <p:spPr>
          <a:xfrm>
            <a:off x="5546558" y="-1"/>
            <a:ext cx="6645441" cy="23913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DCDCDD8-C849-8848-A1A0-EBF451B33A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r="12804" b="-1"/>
          <a:stretch/>
        </p:blipFill>
        <p:spPr>
          <a:xfrm>
            <a:off x="5546558" y="2391337"/>
            <a:ext cx="6645441" cy="446665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68" y="910431"/>
            <a:ext cx="4641631" cy="1466455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Action plan</a:t>
            </a:r>
            <a:endParaRPr lang="en-US">
              <a:solidFill>
                <a:schemeClr val="bg1"/>
              </a:solidFill>
              <a:cs typeface="Calibri Light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87669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575E0484-FD4A-4C46-9E76-BB9C56AAB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68" y="2492080"/>
            <a:ext cx="4641631" cy="3015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>
                <a:solidFill>
                  <a:schemeClr val="bg1"/>
                </a:solidFill>
              </a:rPr>
              <a:t>After analyzing the metrics and feedbacks, we must set up action plans to : </a:t>
            </a:r>
          </a:p>
          <a:p>
            <a:pPr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Reinforcing the change adoption 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Correct the course if the objectives are not reached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>
              <a:spcAft>
                <a:spcPts val="600"/>
              </a:spcAft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23083" y="6356350"/>
            <a:ext cx="3945835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Pierre </a:t>
            </a:r>
            <a:r>
              <a:rPr lang="en-US" sz="900" kern="12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Soubieille</a:t>
            </a: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 – 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Reyane</a:t>
            </a: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 Remache – Vincent </a:t>
            </a:r>
            <a:r>
              <a:rPr lang="en-US" sz="900" kern="12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Baudelet</a:t>
            </a: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39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64" r="2" b="18665"/>
          <a:stretch/>
        </p:blipFill>
        <p:spPr>
          <a:xfrm>
            <a:off x="5546558" y="-1"/>
            <a:ext cx="6645441" cy="239133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EE10598-11D4-364E-BB93-4263FAE20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4379"/>
          <a:stretch/>
        </p:blipFill>
        <p:spPr>
          <a:xfrm>
            <a:off x="5546558" y="2391337"/>
            <a:ext cx="6645441" cy="446665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68" y="910431"/>
            <a:ext cx="4641631" cy="14664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Celebrate success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87669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68" y="2492080"/>
            <a:ext cx="4641631" cy="301584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" sz="2000">
                <a:solidFill>
                  <a:schemeClr val="bg1"/>
                </a:solidFill>
                <a:cs typeface="Calibri"/>
              </a:rPr>
              <a:t>To encourage teams and congratulate them, we must celebrate success, it allows to : </a:t>
            </a:r>
          </a:p>
          <a:p>
            <a:r>
              <a:rPr lang="en" sz="2000">
                <a:solidFill>
                  <a:schemeClr val="bg1"/>
                </a:solidFill>
                <a:cs typeface="Calibri"/>
              </a:rPr>
              <a:t>Strengthen support for change</a:t>
            </a:r>
          </a:p>
          <a:p>
            <a:r>
              <a:rPr lang="fr-FR" sz="2000">
                <a:solidFill>
                  <a:schemeClr val="bg1"/>
                </a:solidFill>
                <a:cs typeface="Calibri"/>
              </a:rPr>
              <a:t>B</a:t>
            </a:r>
            <a:r>
              <a:rPr lang="en" sz="2000" err="1">
                <a:solidFill>
                  <a:schemeClr val="bg1"/>
                </a:solidFill>
                <a:cs typeface="Calibri"/>
              </a:rPr>
              <a:t>oost</a:t>
            </a:r>
            <a:r>
              <a:rPr lang="en" sz="2000">
                <a:solidFill>
                  <a:schemeClr val="bg1"/>
                </a:solidFill>
                <a:cs typeface="Calibri"/>
              </a:rPr>
              <a:t> team moral after a difficult period of change</a:t>
            </a:r>
          </a:p>
          <a:p>
            <a:endParaRPr lang="en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23083" y="6356350"/>
            <a:ext cx="3945835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Pierre </a:t>
            </a:r>
            <a:r>
              <a:rPr lang="en-US" sz="900" kern="12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Soubieille</a:t>
            </a: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 – 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Reyane</a:t>
            </a: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 Remache – Vincent </a:t>
            </a:r>
            <a:r>
              <a:rPr lang="en-US" sz="900" kern="12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Baudelet</a:t>
            </a: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111280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72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64" r="2" b="18665"/>
          <a:stretch/>
        </p:blipFill>
        <p:spPr>
          <a:xfrm>
            <a:off x="5546558" y="-1"/>
            <a:ext cx="6645441" cy="239133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EE10598-11D4-364E-BB93-4263FAE20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"/>
          <a:stretch/>
        </p:blipFill>
        <p:spPr>
          <a:xfrm>
            <a:off x="5546558" y="2391337"/>
            <a:ext cx="6645441" cy="446665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68" y="910431"/>
            <a:ext cx="4641631" cy="14664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Conclusion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87669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68" y="2492080"/>
            <a:ext cx="4641631" cy="385769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" sz="2000">
                <a:solidFill>
                  <a:schemeClr val="bg1"/>
                </a:solidFill>
                <a:cs typeface="Calibri"/>
              </a:rPr>
              <a:t>During this project we saw all the necessary steps for the success of a large-scale project and the importance of change management. </a:t>
            </a:r>
          </a:p>
          <a:p>
            <a:pPr marL="0" indent="0">
              <a:buNone/>
            </a:pPr>
            <a:endParaRPr lang="en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" sz="2000">
                <a:solidFill>
                  <a:schemeClr val="bg1"/>
                </a:solidFill>
                <a:cs typeface="Calibri"/>
              </a:rPr>
              <a:t>We used discord, </a:t>
            </a:r>
            <a:r>
              <a:rPr lang="fr-FR" sz="2000">
                <a:solidFill>
                  <a:schemeClr val="bg1"/>
                </a:solidFill>
                <a:cs typeface="Calibri"/>
              </a:rPr>
              <a:t>M</a:t>
            </a:r>
            <a:r>
              <a:rPr lang="en" sz="2000" err="1">
                <a:solidFill>
                  <a:schemeClr val="bg1"/>
                </a:solidFill>
                <a:cs typeface="Calibri"/>
              </a:rPr>
              <a:t>icrosoft</a:t>
            </a:r>
            <a:r>
              <a:rPr lang="en" sz="2000">
                <a:solidFill>
                  <a:schemeClr val="bg1"/>
                </a:solidFill>
                <a:cs typeface="Calibri"/>
              </a:rPr>
              <a:t> teams and shared documents to facilitate exchanges within the team 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23083" y="6356350"/>
            <a:ext cx="3945835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Pierre </a:t>
            </a:r>
            <a:r>
              <a:rPr lang="en-US" sz="900" kern="12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Soubieille</a:t>
            </a: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 – 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Reyane</a:t>
            </a: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 Remache – Vincent </a:t>
            </a:r>
            <a:r>
              <a:rPr lang="en-US" sz="900" kern="12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Baudelet</a:t>
            </a: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111280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985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</Words>
  <Application>Microsoft Macintosh PowerPoint</Application>
  <PresentationFormat>Grand écran</PresentationFormat>
  <Paragraphs>93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arial</vt:lpstr>
      <vt:lpstr>Broadway</vt:lpstr>
      <vt:lpstr>Calibri</vt:lpstr>
      <vt:lpstr>Calibri Light</vt:lpstr>
      <vt:lpstr>Thème Office</vt:lpstr>
      <vt:lpstr>Gotham</vt:lpstr>
      <vt:lpstr>Summary 1. Introduction 2. Remainder of change 3. Identify metrics 4. Get feedback 5. Action plans 6. Celebrate success 7. Conclusion </vt:lpstr>
      <vt:lpstr>Introduction</vt:lpstr>
      <vt:lpstr> Reminder of changes decided by the town hall</vt:lpstr>
      <vt:lpstr> Identify metrics</vt:lpstr>
      <vt:lpstr> Get feedback</vt:lpstr>
      <vt:lpstr> Action plan</vt:lpstr>
      <vt:lpstr>Celebrate success</vt:lpstr>
      <vt:lpstr>Conclusion</vt:lpstr>
      <vt:lpstr>Thank you for 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Manuel Konrath</cp:lastModifiedBy>
  <cp:revision>2</cp:revision>
  <dcterms:created xsi:type="dcterms:W3CDTF">2020-12-17T10:11:06Z</dcterms:created>
  <dcterms:modified xsi:type="dcterms:W3CDTF">2021-02-04T14:18:11Z</dcterms:modified>
</cp:coreProperties>
</file>